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69" r:id="rId6"/>
    <p:sldId id="270" r:id="rId7"/>
    <p:sldId id="263" r:id="rId8"/>
    <p:sldId id="264" r:id="rId9"/>
    <p:sldId id="271" r:id="rId10"/>
    <p:sldId id="272" r:id="rId11"/>
    <p:sldId id="273" r:id="rId12"/>
    <p:sldId id="261" r:id="rId13"/>
    <p:sldId id="260" r:id="rId14"/>
    <p:sldId id="259" r:id="rId15"/>
    <p:sldId id="262" r:id="rId16"/>
    <p:sldId id="266" r:id="rId17"/>
    <p:sldId id="267" r:id="rId18"/>
    <p:sldId id="268" r:id="rId19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" altLang="en-US"/>
              <a:t>Punctuations, Stasis &amp; Gradualism</a:t>
            </a:r>
            <a:br>
              <a:rPr lang="" altLang="en-US"/>
            </a:b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" y="480695"/>
            <a:ext cx="9035415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Testable in the fossil record?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Testable with PCMs?</a:t>
            </a:r>
            <a:endParaRPr lang="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55" y="1765300"/>
            <a:ext cx="9126220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83820"/>
            <a:ext cx="7886700" cy="1325563"/>
          </a:xfrm>
        </p:spPr>
        <p:txBody>
          <a:bodyPr/>
          <a:p>
            <a:r>
              <a:rPr lang="" altLang="en-US"/>
              <a:t>Our argument...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1092200"/>
            <a:ext cx="7696200" cy="273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" y="3978910"/>
            <a:ext cx="343535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85" y="3829050"/>
            <a:ext cx="3378200" cy="128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5346700"/>
            <a:ext cx="33274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83820"/>
            <a:ext cx="7886700" cy="1325563"/>
          </a:xfrm>
        </p:spPr>
        <p:txBody>
          <a:bodyPr/>
          <a:p>
            <a:r>
              <a:rPr lang="en-US" altLang="en-US"/>
              <a:t>Our argument...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1092200"/>
            <a:ext cx="7696200" cy="2736850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85" y="3544570"/>
            <a:ext cx="4271010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Our argument... </a:t>
            </a:r>
            <a:br>
              <a:rPr lang="" altLang="en-US"/>
            </a:br>
            <a:br>
              <a:rPr lang="" altLang="en-US"/>
            </a:br>
            <a:r>
              <a:rPr lang="" altLang="en-US"/>
              <a:t>“PE” is 4 distinct questions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85670"/>
            <a:ext cx="78867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" altLang="en-US"/>
              <a:t>1. What is the relative importance of gradualistic versus pulsed evolution?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2. What is the role of speciational events (cladogenesis) versus within lineage evolution (anagenesis) in generating trait divergence?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3. When change is cladogenetic, are these changes adaptive or driven by neutral processes?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4. How important is higher level selection (species selection) in shaping patterns of diversity?</a:t>
            </a:r>
            <a:endParaRPr lang="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The other side of the coin...Stasis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“Stasis is data”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Microevolutionary theory can explain punctuations, but can it explain stasis? 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30" y="-171450"/>
            <a:ext cx="7886700" cy="1325563"/>
          </a:xfrm>
        </p:spPr>
        <p:txBody>
          <a:bodyPr/>
          <a:p>
            <a:r>
              <a:rPr lang="" altLang="en-US"/>
              <a:t>Presentation rubric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954405"/>
            <a:ext cx="8872220" cy="566039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" altLang="en-US" sz="2000"/>
              <a:t>1. Introduce sufficient biological background on research topic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2. Presents a coherent research question with explicit connection made to actual research conducted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3. Methodology explained in detail. Relevant assumptions identified/justified/defended. (This is expected to be more extensive for our class than typical presentations.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4. Data sources and structure described sufficiently.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5. Results correctly interpreted in terms of biological question. (Units, parameters, in understandable, biological terms!)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6. Appropriate model caveats and violated assumptions identified, suggestions for methods that may answer the question better.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Additional components: 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1. Well organized and clearly presented (limited amount of text)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2. 12 minutes with 3 minutes for questions</a:t>
            </a:r>
            <a:endParaRPr lang="" altLang="en-US" sz="2000"/>
          </a:p>
          <a:p>
            <a:pPr marL="0" indent="0">
              <a:buNone/>
            </a:pPr>
            <a:r>
              <a:rPr lang="" altLang="en-US" sz="2000"/>
              <a:t>3. Good audience interaction, clear and concise delivery</a:t>
            </a:r>
            <a:endParaRPr lang="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100"/>
            <a:ext cx="8300085" cy="1325880"/>
          </a:xfrm>
        </p:spPr>
        <p:txBody>
          <a:bodyPr>
            <a:normAutofit fontScale="90000"/>
          </a:bodyPr>
          <a:p>
            <a:r>
              <a:rPr lang="" altLang="en-US"/>
              <a:t>Take 5 minutes to write down answers to the following questions: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8505"/>
            <a:ext cx="78867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/>
              <a:t>1. What is the pattern of Punctuated Equilibrium (PE)?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2. What process generates the pattern? Be as specific as you can about the exact mechanism.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3. What are the implications of PE for our understanding of macroevolution?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pPr marL="0" indent="0">
              <a:buNone/>
            </a:pPr>
            <a:r>
              <a:rPr lang="" altLang="en-US"/>
              <a:t>4. Do you think it is controversial? Why or why not?</a:t>
            </a:r>
            <a:endParaRPr lang="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Is evolution faster in small or large populations?</a:t>
            </a:r>
            <a:endParaRPr lang="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What is the definition of stasis?</a:t>
            </a:r>
            <a:endParaRPr lang="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6045" y="1825625"/>
            <a:ext cx="63912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20" y="1096010"/>
            <a:ext cx="5626735" cy="308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3483610"/>
            <a:ext cx="2120900" cy="316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95" y="2254250"/>
            <a:ext cx="340995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730" y="4090035"/>
            <a:ext cx="7886700" cy="25488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019175"/>
            <a:ext cx="7886700" cy="2052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165" y="327025"/>
            <a:ext cx="7703185" cy="4187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1942</Words>
  <Application>WPS Presentation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FZHei-B01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argument...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Punctuations, Stasis &amp; Gradualism </dc:title>
  <dc:creator>juyeda</dc:creator>
  <cp:lastModifiedBy>juyeda</cp:lastModifiedBy>
  <cp:revision>1</cp:revision>
  <dcterms:created xsi:type="dcterms:W3CDTF">2018-11-14T20:19:19Z</dcterms:created>
  <dcterms:modified xsi:type="dcterms:W3CDTF">2018-11-14T20:19:19Z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